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776" r:id="rId11"/>
    <p:sldId id="762" r:id="rId12"/>
    <p:sldId id="716" r:id="rId13"/>
    <p:sldId id="717" r:id="rId14"/>
    <p:sldId id="718" r:id="rId15"/>
    <p:sldId id="719" r:id="rId16"/>
    <p:sldId id="875" r:id="rId17"/>
    <p:sldId id="720" r:id="rId18"/>
    <p:sldId id="721" r:id="rId19"/>
    <p:sldId id="722" r:id="rId20"/>
    <p:sldId id="735" r:id="rId21"/>
    <p:sldId id="723" r:id="rId22"/>
    <p:sldId id="724" r:id="rId23"/>
    <p:sldId id="725" r:id="rId24"/>
    <p:sldId id="736" r:id="rId25"/>
    <p:sldId id="738" r:id="rId26"/>
    <p:sldId id="750" r:id="rId27"/>
    <p:sldId id="749" r:id="rId28"/>
    <p:sldId id="739" r:id="rId29"/>
    <p:sldId id="763" r:id="rId30"/>
    <p:sldId id="777" r:id="rId31"/>
    <p:sldId id="601" r:id="rId32"/>
    <p:sldId id="599" r:id="rId33"/>
    <p:sldId id="600" r:id="rId34"/>
    <p:sldId id="602" r:id="rId35"/>
    <p:sldId id="605" r:id="rId36"/>
    <p:sldId id="607" r:id="rId37"/>
    <p:sldId id="608" r:id="rId38"/>
    <p:sldId id="652" r:id="rId39"/>
    <p:sldId id="635" r:id="rId40"/>
    <p:sldId id="609" r:id="rId41"/>
    <p:sldId id="636" r:id="rId42"/>
    <p:sldId id="655" r:id="rId43"/>
    <p:sldId id="653" r:id="rId44"/>
    <p:sldId id="654" r:id="rId45"/>
    <p:sldId id="659" r:id="rId46"/>
    <p:sldId id="623" r:id="rId47"/>
    <p:sldId id="628" r:id="rId48"/>
    <p:sldId id="699" r:id="rId49"/>
    <p:sldId id="700" r:id="rId50"/>
    <p:sldId id="662" r:id="rId51"/>
    <p:sldId id="764" r:id="rId52"/>
    <p:sldId id="751" r:id="rId53"/>
    <p:sldId id="765" r:id="rId54"/>
    <p:sldId id="773" r:id="rId55"/>
    <p:sldId id="775" r:id="rId56"/>
    <p:sldId id="746" r:id="rId57"/>
    <p:sldId id="745" r:id="rId58"/>
    <p:sldId id="766" r:id="rId59"/>
    <p:sldId id="744" r:id="rId60"/>
    <p:sldId id="741" r:id="rId61"/>
    <p:sldId id="748" r:id="rId62"/>
    <p:sldId id="747" r:id="rId63"/>
    <p:sldId id="767" r:id="rId64"/>
    <p:sldId id="757" r:id="rId65"/>
    <p:sldId id="758" r:id="rId66"/>
    <p:sldId id="759" r:id="rId67"/>
    <p:sldId id="760" r:id="rId68"/>
    <p:sldId id="768" r:id="rId69"/>
    <p:sldId id="594" r:id="rId70"/>
    <p:sldId id="595" r:id="rId71"/>
    <p:sldId id="5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>
      <p:cViewPr varScale="1">
        <p:scale>
          <a:sx n="74" d="100"/>
          <a:sy n="74" d="100"/>
        </p:scale>
        <p:origin x="1013" y="7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b="0" dirty="0"/>
              <a:t>\frac{\left(e_{1}^{T} x\right)^{2}}{\left(\frac{1}{\sqrt{\lambda_{1}}}\right)^{2}}+\frac{\left(e_{2}^{T} x\right)^{2}}{\left(\frac{1}{\sqrt{\lambda_{2}}}\right)^{2}}=E(x)</a:t>
            </a:r>
          </a:p>
          <a:p>
            <a:pPr eaLnBrk="1" hangingPunct="1"/>
            <a:endParaRPr lang="en-US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malik/cs294/lowe-ijcv04.pdf" TargetMode="Externa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180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5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71928A0-59FD-4EBC-AD99-EEA7E0D067E7}"/>
              </a:ext>
            </a:extLst>
          </p:cNvPr>
          <p:cNvSpPr txBox="1">
            <a:spLocks/>
          </p:cNvSpPr>
          <p:nvPr/>
        </p:nvSpPr>
        <p:spPr>
          <a:xfrm>
            <a:off x="1727200" y="5469222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b="1" dirty="0"/>
              <a:t>First attempt: </a:t>
            </a:r>
            <a:r>
              <a:rPr lang="en-US" dirty="0"/>
              <a:t>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372CE-A583-41CA-887C-5A9043B76071}"/>
              </a:ext>
            </a:extLst>
          </p:cNvPr>
          <p:cNvGrpSpPr/>
          <p:nvPr/>
        </p:nvGrpSpPr>
        <p:grpSpPr>
          <a:xfrm>
            <a:off x="304800" y="1752600"/>
            <a:ext cx="11480800" cy="3820104"/>
            <a:chOff x="304800" y="1752600"/>
            <a:chExt cx="11480800" cy="382010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06" name="Picture 2" descr="C:\snavely\work\teaching\09Fa-CS6610\lectures\lec03\butterfly_b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226307" name="Picture 3" descr="C:\snavely\work\teaching\09Fa-CS6610\lectures\lec03\b_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1824-8731-450F-A0F6-E41D3CDE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thought: let’s simply run </a:t>
                </a:r>
                <a:r>
                  <a:rPr lang="en-US" dirty="0" err="1"/>
                  <a:t>LoG</a:t>
                </a:r>
                <a:r>
                  <a:rPr lang="en-US" dirty="0"/>
                  <a:t> filter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’s to get all different blob scales.</a:t>
                </a:r>
              </a:p>
              <a:p>
                <a:pPr lvl="1"/>
                <a:r>
                  <a:rPr lang="en-US" dirty="0"/>
                  <a:t>Not really… Normalized </a:t>
                </a:r>
                <a:r>
                  <a:rPr lang="en-US" dirty="0" err="1"/>
                  <a:t>LoG</a:t>
                </a:r>
                <a:r>
                  <a:rPr lang="en-US" dirty="0"/>
                  <a:t> for the rescue!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utterfly" descr="butterfly">
            <a:extLst>
              <a:ext uri="{FF2B5EF4-FFF2-40B4-BE49-F238E27FC236}">
                <a16:creationId xmlns:a16="http://schemas.microsoft.com/office/drawing/2014/main" id="{CD2C4689-5AA2-46DE-B130-1691C6AC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2" y="3835757"/>
            <a:ext cx="5153870" cy="279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utterfly_circles" descr="butterfly_circles">
            <a:extLst>
              <a:ext uri="{FF2B5EF4-FFF2-40B4-BE49-F238E27FC236}">
                <a16:creationId xmlns:a16="http://schemas.microsoft.com/office/drawing/2014/main" id="{048F85B6-E105-4A19-8F29-9F2FB87C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52" y="3837945"/>
            <a:ext cx="5153869" cy="2789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095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the characteristic scale of the blob by convolving it with </a:t>
                </a:r>
                <a:r>
                  <a:rPr lang="en-US" dirty="0" err="1"/>
                  <a:t>LoGs</a:t>
                </a:r>
                <a:r>
                  <a:rPr lang="en-US" dirty="0"/>
                  <a:t> at several scales and looking for the maximum response.</a:t>
                </a:r>
              </a:p>
              <a:p>
                <a:r>
                  <a:rPr lang="en-US" dirty="0"/>
                  <a:t>However, </a:t>
                </a:r>
                <a:r>
                  <a:rPr lang="en-US" dirty="0" err="1"/>
                  <a:t>LoG</a:t>
                </a:r>
                <a:r>
                  <a:rPr lang="en-US" dirty="0"/>
                  <a:t> response decays as scale increases because of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229E5-66D6-46B6-B5F0-03E7A11A47CA}"/>
              </a:ext>
            </a:extLst>
          </p:cNvPr>
          <p:cNvSpPr txBox="1"/>
          <p:nvPr/>
        </p:nvSpPr>
        <p:spPr>
          <a:xfrm>
            <a:off x="8744505" y="2760955"/>
            <a:ext cx="1420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get minimum around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E9F0FE-4800-481D-8883-C4369408336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696940" y="3222620"/>
            <a:ext cx="1047565" cy="71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>
            <a:extLst>
              <a:ext uri="{FF2B5EF4-FFF2-40B4-BE49-F238E27FC236}">
                <a16:creationId xmlns:a16="http://schemas.microsoft.com/office/drawing/2014/main" id="{D52AA284-F04E-4E40-A05D-4736D77C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 t="23854"/>
          <a:stretch/>
        </p:blipFill>
        <p:spPr bwMode="auto">
          <a:xfrm>
            <a:off x="665824" y="2205081"/>
            <a:ext cx="4769045" cy="11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D3A795-92E7-4172-BF8D-DDBA89602DDC}"/>
              </a:ext>
            </a:extLst>
          </p:cNvPr>
          <p:cNvSpPr/>
          <p:nvPr/>
        </p:nvSpPr>
        <p:spPr>
          <a:xfrm>
            <a:off x="985421" y="2805345"/>
            <a:ext cx="610663" cy="559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  <a:p>
            <a:r>
              <a:rPr lang="en-US"/>
              <a:t>SIFT article: </a:t>
            </a:r>
            <a:r>
              <a:rPr lang="en-US">
                <a:hlinkClick r:id="rId6"/>
              </a:rPr>
              <a:t>https://people.eecs.berkeley.edu/~malik/cs294/lowe-ijcv04.pdf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1861960" y="3907685"/>
            <a:ext cx="2344502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Optimal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scale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C95711F-8278-43C1-A97B-079F1EB5A64A}"/>
              </a:ext>
            </a:extLst>
          </p:cNvPr>
          <p:cNvSpPr/>
          <p:nvPr/>
        </p:nvSpPr>
        <p:spPr>
          <a:xfrm>
            <a:off x="4206462" y="4181453"/>
            <a:ext cx="842077" cy="0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optimal scale.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Blending">
            <a:extLst>
              <a:ext uri="{FF2B5EF4-FFF2-40B4-BE49-F238E27FC236}">
                <a16:creationId xmlns:a16="http://schemas.microsoft.com/office/drawing/2014/main" id="{F8EE32CF-56E1-4DB6-A7AF-7DF47AF5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" y="0"/>
            <a:ext cx="274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Multi-octave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840" y="762000"/>
            <a:ext cx="8950960" cy="5715000"/>
          </a:xfrm>
        </p:spPr>
        <p:txBody>
          <a:bodyPr/>
          <a:lstStyle/>
          <a:p>
            <a:r>
              <a:rPr lang="en-US" dirty="0"/>
              <a:t>Since the images is low-passed filter so much, we can decimate the image and not loose data in the process, </a:t>
            </a:r>
            <a:r>
              <a:rPr lang="en-US" b="1" dirty="0"/>
              <a:t>which makes the blob search faster</a:t>
            </a:r>
            <a:r>
              <a:rPr lang="en-US" dirty="0"/>
              <a:t>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708609" y="460759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50636" y="440816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1186" y="6197601"/>
            <a:ext cx="607762" cy="607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1817940" y="570090"/>
            <a:ext cx="1329231" cy="953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7" idx="0"/>
          </p:cNvCxnSpPr>
          <p:nvPr/>
        </p:nvCxnSpPr>
        <p:spPr>
          <a:xfrm flipH="1">
            <a:off x="1652980" y="3860800"/>
            <a:ext cx="1635267" cy="547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8" idx="6"/>
          </p:cNvCxnSpPr>
          <p:nvPr/>
        </p:nvCxnSpPr>
        <p:spPr>
          <a:xfrm flipH="1">
            <a:off x="958948" y="5871953"/>
            <a:ext cx="2414172" cy="62952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Saves a corresponding scale of the feature.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Attempt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blipFill>
                <a:blip r:embed="rId4"/>
                <a:stretch>
                  <a:fillRect l="-1333" t="-11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00816" y="1114148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8795204" y="11430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057671" y="1398587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8798643" y="1139561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103913" y="1109665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536562" y="1204968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231CB-2E18-470F-9922-E68507A169AF}"/>
              </a:ext>
            </a:extLst>
          </p:cNvPr>
          <p:cNvGrpSpPr/>
          <p:nvPr/>
        </p:nvGrpSpPr>
        <p:grpSpPr>
          <a:xfrm>
            <a:off x="7646633" y="3906338"/>
            <a:ext cx="4342167" cy="2766497"/>
            <a:chOff x="7341833" y="3886201"/>
            <a:chExt cx="4342167" cy="2766497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39BE5A13-C672-4E8C-ACCB-3CCECBA00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436EB-2F43-44C3-B4CC-9845B4DFF8C8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BE624D-2DDF-4295-88A3-5B6A750DD7CE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AAE62-B67A-443A-868B-5BD3A217A43F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 matrix </a:t>
            </a:r>
            <a:r>
              <a:rPr lang="en-US" dirty="0"/>
              <a:t>or </a:t>
            </a:r>
            <a:r>
              <a:rPr lang="en-US" b="1" dirty="0"/>
              <a:t>structure tensor.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Reminder: 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because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again on the error function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eigendecomposition: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5A4122-EB86-4108-80AB-EEE28410A988}"/>
              </a:ext>
            </a:extLst>
          </p:cNvPr>
          <p:cNvSpPr txBox="1">
            <a:spLocks/>
          </p:cNvSpPr>
          <p:nvPr/>
        </p:nvSpPr>
        <p:spPr>
          <a:xfrm>
            <a:off x="203200" y="761999"/>
            <a:ext cx="11785600" cy="602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Our error can be represented as an ellipsoid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CE464-82E6-46DE-AD95-9B88A287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3" y="1438937"/>
            <a:ext cx="4144077" cy="135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  <p:pic>
        <p:nvPicPr>
          <p:cNvPr id="2050" name="Picture 2" descr="Harris Corner Detector-An Overview of the Original Paper | by Piyush Khanna  | The Startup | Medium">
            <a:extLst>
              <a:ext uri="{FF2B5EF4-FFF2-40B4-BE49-F238E27FC236}">
                <a16:creationId xmlns:a16="http://schemas.microsoft.com/office/drawing/2014/main" id="{36C4E493-842C-4D95-8026-ED8CC6C1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1061720"/>
            <a:ext cx="5273040" cy="52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 remains the same on rotation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8" r:id="rId2" imgW="3796825" imgH="4507937" progId="">
                  <p:embed/>
                </p:oleObj>
              </mc:Choice>
              <mc:Fallback>
                <p:oleObj name="CorelPhotoPaint.Image.8" r:id="rId2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66800" imgH="241300" progId="Equation.3">
                    <p:embed/>
                  </p:oleObj>
                </mc:Choice>
                <mc:Fallback>
                  <p:oleObj name="Equation" r:id="rId3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17600" imgH="241300" progId="Equation.3">
                    <p:embed/>
                  </p:oleObj>
                </mc:Choice>
                <mc:Fallback>
                  <p:oleObj name="Equation" r:id="rId5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an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9739</TotalTime>
  <Words>3308</Words>
  <Application>Microsoft Office PowerPoint</Application>
  <PresentationFormat>Widescreen</PresentationFormat>
  <Paragraphs>532</Paragraphs>
  <Slides>71</Slides>
  <Notes>16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</vt:lpstr>
      <vt:lpstr>Blob detection- normalized LoG</vt:lpstr>
      <vt:lpstr>Blob detection- normalized LoG</vt:lpstr>
      <vt:lpstr>Blob detection- normalized LoG</vt:lpstr>
      <vt:lpstr>Normalized LoG – optimal scale</vt:lpstr>
      <vt:lpstr>Blob detection- normalized LoG</vt:lpstr>
      <vt:lpstr>PowerPoint Presentation</vt:lpstr>
      <vt:lpstr>PowerPoint Presentation</vt:lpstr>
      <vt:lpstr>As seen in class- edges: DoG</vt:lpstr>
      <vt:lpstr>Blob detection algorithm</vt:lpstr>
      <vt:lpstr>PowerPoint Presentation</vt:lpstr>
      <vt:lpstr>Multi-octave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Template matching- SSD, ZNCC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Yoni Chechik</cp:lastModifiedBy>
  <cp:revision>141</cp:revision>
  <dcterms:created xsi:type="dcterms:W3CDTF">2019-11-08T16:12:10Z</dcterms:created>
  <dcterms:modified xsi:type="dcterms:W3CDTF">2023-01-23T08:49:08Z</dcterms:modified>
</cp:coreProperties>
</file>